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76" r:id="rId2"/>
    <p:sldMasterId id="2147483688" r:id="rId3"/>
  </p:sldMasterIdLst>
  <p:notesMasterIdLst>
    <p:notesMasterId r:id="rId15"/>
  </p:notesMasterIdLst>
  <p:handoutMasterIdLst>
    <p:handoutMasterId r:id="rId16"/>
  </p:handoutMasterIdLst>
  <p:sldIdLst>
    <p:sldId id="256" r:id="rId4"/>
    <p:sldId id="262" r:id="rId5"/>
    <p:sldId id="267" r:id="rId6"/>
    <p:sldId id="268" r:id="rId7"/>
    <p:sldId id="290" r:id="rId8"/>
    <p:sldId id="291" r:id="rId9"/>
    <p:sldId id="292" r:id="rId10"/>
    <p:sldId id="293" r:id="rId11"/>
    <p:sldId id="295" r:id="rId12"/>
    <p:sldId id="296" r:id="rId13"/>
    <p:sldId id="29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9252F"/>
    <a:srgbClr val="000000"/>
    <a:srgbClr val="E6E7E8"/>
    <a:srgbClr val="939598"/>
    <a:srgbClr val="83D2E4"/>
    <a:srgbClr val="00B6DE"/>
    <a:srgbClr val="A0CF67"/>
    <a:srgbClr val="00A160"/>
    <a:srgbClr val="FFFFFF"/>
    <a:srgbClr val="F5F5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61" autoAdjust="0"/>
    <p:restoredTop sz="84767" autoAdjust="0"/>
  </p:normalViewPr>
  <p:slideViewPr>
    <p:cSldViewPr snapToGrid="0">
      <p:cViewPr varScale="1">
        <p:scale>
          <a:sx n="84" d="100"/>
          <a:sy n="84" d="100"/>
        </p:scale>
        <p:origin x="200" y="6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10FD9A-281D-4183-B50A-ECC1B6503ABC}" type="datetimeFigureOut">
              <a:rPr lang="en-US" smtClean="0"/>
              <a:t>8/9/24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5147F-1271-4D5C-AE1D-85C3D5B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722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CB7FF1-908D-4757-A7F4-81B38A7D500A}" type="datetimeFigureOut">
              <a:rPr lang="en-US" smtClean="0"/>
              <a:t>8/9/24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3C4731-0982-4A8F-90C9-EF2FE2F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69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779144" y="3508374"/>
            <a:ext cx="6633713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79144" y="4045087"/>
            <a:ext cx="6633713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79144" y="5406747"/>
            <a:ext cx="6633713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9E6D34E-BC24-4171-8AB0-DF25791A284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924548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269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idg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2BFA3-BEB8-493E-A34B-C978E03469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931761"/>
            <a:ext cx="12192000" cy="994479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Name of Next Section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CE502D-C01C-4FB1-A267-1DB400CF26F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017644"/>
            <a:ext cx="12192000" cy="9141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</a:lstStyle>
          <a:p>
            <a:pPr lvl="0"/>
            <a:r>
              <a:rPr lang="en-US" dirty="0"/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147255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933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1933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82688" y="5406747"/>
            <a:ext cx="9826626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851B6E77-E9C5-47B2-83E9-32A438E3EE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520711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08912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08912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95800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95800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5800" y="5406747"/>
            <a:ext cx="3200400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6F200C9-7108-4A62-8D5E-FAD4787DA2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831965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800186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/>
            </a:lvl1pPr>
            <a:lvl2pPr marL="512763" indent="-228600">
              <a:buClr>
                <a:schemeClr val="tx2"/>
              </a:buClr>
              <a:defRPr/>
            </a:lvl2pPr>
            <a:lvl3pPr marL="804863" indent="-228600">
              <a:buClr>
                <a:schemeClr val="tx2"/>
              </a:buClr>
              <a:defRPr/>
            </a:lvl3pPr>
            <a:lvl4pPr marL="1146175" indent="-228600">
              <a:buClr>
                <a:schemeClr val="tx2"/>
              </a:buClr>
              <a:defRPr/>
            </a:lvl4pPr>
            <a:lvl5pPr marL="1427163" indent="-228600">
              <a:buClr>
                <a:schemeClr val="tx2"/>
              </a:buClr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708986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794872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661618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Col 2"/>
          <p:cNvSpPr>
            <a:spLocks noGrp="1"/>
          </p:cNvSpPr>
          <p:nvPr>
            <p:ph type="body" sz="quarter" idx="11" hasCustomPrompt="1"/>
          </p:nvPr>
        </p:nvSpPr>
        <p:spPr>
          <a:xfrm>
            <a:off x="6344412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5" name="Tex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53870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Col 2"/>
          <p:cNvSpPr>
            <a:spLocks noGrp="1"/>
          </p:cNvSpPr>
          <p:nvPr>
            <p:ph type="body" sz="quarter" idx="12" hasCustomPrompt="1"/>
          </p:nvPr>
        </p:nvSpPr>
        <p:spPr>
          <a:xfrm>
            <a:off x="6344412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6" name="Conten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197903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2.sv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48060B8-1190-4FF9-9407-829437C92AD8}"/>
              </a:ext>
            </a:extLst>
          </p:cNvPr>
          <p:cNvSpPr/>
          <p:nvPr userDrawn="1"/>
        </p:nvSpPr>
        <p:spPr>
          <a:xfrm>
            <a:off x="381000" y="397566"/>
            <a:ext cx="11430000" cy="54864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8AAE1EA-D047-FD96-B106-F4413A8D8F8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814920" y="6181779"/>
            <a:ext cx="2996080" cy="43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073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414528" y="365125"/>
            <a:ext cx="11362944" cy="5980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Replace with Slide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587DB4-5C94-B523-FDBE-59586DE7B439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9877244" y="6418966"/>
            <a:ext cx="2166667" cy="31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55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77" r:id="rId3"/>
    <p:sldLayoutId id="2147483679" r:id="rId4"/>
    <p:sldLayoutId id="2147483682" r:id="rId5"/>
    <p:sldLayoutId id="214748368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 userDrawn="1">
          <p15:clr>
            <a:srgbClr val="F26B43"/>
          </p15:clr>
        </p15:guide>
        <p15:guide id="2" pos="264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F85FE1-B2B2-4805-903E-668B052F949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E3706F-ADDD-B5F9-0491-F18A47C160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78075" y="6418493"/>
            <a:ext cx="2165004" cy="31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41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>
          <p15:clr>
            <a:srgbClr val="F26B43"/>
          </p15:clr>
        </p15:guide>
        <p15:guide id="2" pos="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labdb.benaroyaresearch.org/web/study/BSE0002196/files/66b65b504dc16fdb0a9691cc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labdb.benaroyaresearch.org/web/study/BSE0002196/files/66b65b504dc16fdb0a9691cc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labdb.benaroyaresearch.org/web/study/BSE0002196/files/66b65b504dc16fdb0a9691cc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8BB9074-350A-4434-B8B6-CB7D1191207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Thomas H. Edwards</a:t>
            </a:r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E5563F2D-74A4-4456-8E84-011744607F4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CB8AD64B-126F-46E3-AF79-AA6D9FD2CF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20240809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5D15680C-A0D6-42A4-9DCD-2D4FA8EE13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P589-1</a:t>
            </a:r>
            <a:br>
              <a:rPr lang="en-US" dirty="0"/>
            </a:br>
            <a:r>
              <a:rPr lang="en-US" dirty="0" err="1"/>
              <a:t>downsampled</a:t>
            </a:r>
            <a:r>
              <a:rPr lang="en-US" dirty="0"/>
              <a:t> </a:t>
            </a:r>
            <a:r>
              <a:rPr lang="en-US" dirty="0" err="1"/>
              <a:t>umaps</a:t>
            </a:r>
            <a:r>
              <a:rPr lang="en-US" dirty="0"/>
              <a:t> with various annotations</a:t>
            </a:r>
          </a:p>
        </p:txBody>
      </p:sp>
    </p:spTree>
    <p:extLst>
      <p:ext uri="{BB962C8B-B14F-4D97-AF65-F5344CB8AC3E}">
        <p14:creationId xmlns:p14="http://schemas.microsoft.com/office/powerpoint/2010/main" val="3370681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8B2B08-0DE1-8DC3-3130-1004F6F7D14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Other Treg/</a:t>
            </a:r>
            <a:r>
              <a:rPr lang="en-US" dirty="0" err="1"/>
              <a:t>Tconv</a:t>
            </a:r>
            <a:r>
              <a:rPr lang="en-US" dirty="0"/>
              <a:t> gene expression plots available on LabDB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F76E9DF-191B-62E8-2E9A-6DD1BB5DC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Selected genes of interest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128659-88C3-2244-62C2-6C8183111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05" y="1661160"/>
            <a:ext cx="5486400" cy="4572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65E6AA-22C2-4367-A5CB-FCC00BDC5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05" y="1661160"/>
            <a:ext cx="5486400" cy="4572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9D09CC3-EFBB-5E88-AC53-18C032E4B45D}"/>
              </a:ext>
            </a:extLst>
          </p:cNvPr>
          <p:cNvSpPr txBox="1"/>
          <p:nvPr/>
        </p:nvSpPr>
        <p:spPr>
          <a:xfrm>
            <a:off x="414338" y="609599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u="sng" dirty="0">
                <a:solidFill>
                  <a:srgbClr val="467886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4"/>
              </a:rPr>
              <a:t>https://labdb.benaroyaresearch.org/web/study/BSE0002196/files/66b65b504dc16fdb0a9691cc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981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8B2B08-0DE1-8DC3-3130-1004F6F7D14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Other Treg/</a:t>
            </a:r>
            <a:r>
              <a:rPr lang="en-US" dirty="0" err="1"/>
              <a:t>Tconv</a:t>
            </a:r>
            <a:r>
              <a:rPr lang="en-US" dirty="0"/>
              <a:t> gene expression plots available on LabDB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F76E9DF-191B-62E8-2E9A-6DD1BB5DC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Selected genes of interest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D9DE98-C2DD-1F51-B8DE-C3EC81247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9615"/>
            <a:ext cx="5486400" cy="4572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6C3CA8-D1AE-667F-911E-F251D4BAA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05" y="1499615"/>
            <a:ext cx="5486400" cy="4572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7A535D-D221-763A-FB95-CFA7A5557309}"/>
              </a:ext>
            </a:extLst>
          </p:cNvPr>
          <p:cNvSpPr txBox="1"/>
          <p:nvPr/>
        </p:nvSpPr>
        <p:spPr>
          <a:xfrm>
            <a:off x="414338" y="609599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u="sng" dirty="0">
                <a:solidFill>
                  <a:srgbClr val="467886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4"/>
              </a:rPr>
              <a:t>https://labdb.benaroyaresearch.org/web/study/BSE0002196/files/66b65b504dc16fdb0a9691cc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904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Cells passing qc for each hashtag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6A77153-0CB7-7149-4466-76658677A7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8841393"/>
              </p:ext>
            </p:extLst>
          </p:nvPr>
        </p:nvGraphicFramePr>
        <p:xfrm>
          <a:off x="593765" y="1267507"/>
          <a:ext cx="9429007" cy="474612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817987">
                  <a:extLst>
                    <a:ext uri="{9D8B030D-6E8A-4147-A177-3AD203B41FA5}">
                      <a16:colId xmlns:a16="http://schemas.microsoft.com/office/drawing/2014/main" val="996584562"/>
                    </a:ext>
                  </a:extLst>
                </a:gridCol>
                <a:gridCol w="610743">
                  <a:extLst>
                    <a:ext uri="{9D8B030D-6E8A-4147-A177-3AD203B41FA5}">
                      <a16:colId xmlns:a16="http://schemas.microsoft.com/office/drawing/2014/main" val="2945933316"/>
                    </a:ext>
                  </a:extLst>
                </a:gridCol>
                <a:gridCol w="3399581">
                  <a:extLst>
                    <a:ext uri="{9D8B030D-6E8A-4147-A177-3AD203B41FA5}">
                      <a16:colId xmlns:a16="http://schemas.microsoft.com/office/drawing/2014/main" val="1172398926"/>
                    </a:ext>
                  </a:extLst>
                </a:gridCol>
                <a:gridCol w="1304207">
                  <a:extLst>
                    <a:ext uri="{9D8B030D-6E8A-4147-A177-3AD203B41FA5}">
                      <a16:colId xmlns:a16="http://schemas.microsoft.com/office/drawing/2014/main" val="1750433491"/>
                    </a:ext>
                  </a:extLst>
                </a:gridCol>
                <a:gridCol w="1296489">
                  <a:extLst>
                    <a:ext uri="{9D8B030D-6E8A-4147-A177-3AD203B41FA5}">
                      <a16:colId xmlns:a16="http://schemas.microsoft.com/office/drawing/2014/main" val="557861623"/>
                    </a:ext>
                  </a:extLst>
                </a:gridCol>
              </a:tblGrid>
              <a:tr h="211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hashtag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pool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donorId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stimulation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nCells_passQC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951767059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3090236194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CerosalettiLab1059994_CEFX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1437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301325491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114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2511217433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160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3386076356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CerosalettiLab1464776_CEFX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1884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11623582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153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268236550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493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192362175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CerosalettiLab448473_CEFX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3111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3558831688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240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810233117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604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3187929375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CerosalettiLab632811_CEFX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CEFX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1334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11085802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388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2981710018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279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2197599555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CerosalettiLab839987_CEFX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8612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3940485812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263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395291811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CerosalettiLab942655_CD3CD28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CerosalettiLab942655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439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836804896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CerosalettiLab942655_CEFX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CerosalettiLab942655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12609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4064688666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CerosalettiLab942655_Islet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CerosalettiLab942655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244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11000928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FA7150AF-A5B0-26BD-26A4-AD8541072829}"/>
              </a:ext>
            </a:extLst>
          </p:cNvPr>
          <p:cNvSpPr txBox="1"/>
          <p:nvPr/>
        </p:nvSpPr>
        <p:spPr>
          <a:xfrm>
            <a:off x="10236530" y="3954483"/>
            <a:ext cx="17219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CEFX hashtags </a:t>
            </a:r>
            <a:r>
              <a:rPr lang="en-US" dirty="0" err="1"/>
              <a:t>downsampled</a:t>
            </a:r>
            <a:r>
              <a:rPr lang="en-US" dirty="0"/>
              <a:t> to 1300 cells.</a:t>
            </a:r>
          </a:p>
        </p:txBody>
      </p:sp>
    </p:spTree>
    <p:extLst>
      <p:ext uri="{BB962C8B-B14F-4D97-AF65-F5344CB8AC3E}">
        <p14:creationId xmlns:p14="http://schemas.microsoft.com/office/powerpoint/2010/main" val="2022312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RNA </a:t>
            </a:r>
            <a:r>
              <a:rPr lang="en-US" dirty="0" err="1"/>
              <a:t>umap</a:t>
            </a:r>
            <a:r>
              <a:rPr lang="en-US" dirty="0"/>
              <a:t> </a:t>
            </a:r>
            <a:r>
              <a:rPr lang="en-US" dirty="0" err="1"/>
              <a:t>downsampled</a:t>
            </a:r>
            <a:r>
              <a:rPr lang="en-US" dirty="0"/>
              <a:t> – unintegrated 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382D50DF-275A-12BB-4AD7-5DE2C3AB3B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2607" y="1959432"/>
            <a:ext cx="6890206" cy="37074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41BF471-0E63-3647-E829-40A60D3BA6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26077" y="1481422"/>
            <a:ext cx="7772400" cy="466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02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Rna</a:t>
            </a:r>
            <a:r>
              <a:rPr lang="en-US" dirty="0"/>
              <a:t> </a:t>
            </a:r>
            <a:r>
              <a:rPr lang="en-US" dirty="0" err="1"/>
              <a:t>umap</a:t>
            </a:r>
            <a:r>
              <a:rPr lang="en-US" dirty="0"/>
              <a:t> clusters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093720-9F36-B80C-67D3-972BC86C1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795" y="963168"/>
            <a:ext cx="8914410" cy="534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916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895648-D565-C66B-9097-27CB3BA0F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 on </a:t>
            </a:r>
            <a:r>
              <a:rPr lang="en-US" dirty="0" err="1"/>
              <a:t>gex</a:t>
            </a:r>
            <a:r>
              <a:rPr lang="en-US" dirty="0"/>
              <a:t> </a:t>
            </a:r>
            <a:r>
              <a:rPr lang="en-US" dirty="0" err="1"/>
              <a:t>umap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A729F3-69C5-06E9-D5F3-C7EBDC17F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143000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770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67C8035-9F39-2B22-5D67-088604446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Stimulation labels, </a:t>
            </a:r>
            <a:r>
              <a:rPr lang="en-US" dirty="0" err="1"/>
              <a:t>downsampled</a:t>
            </a:r>
            <a:r>
              <a:rPr lang="en-US" dirty="0"/>
              <a:t> </a:t>
            </a:r>
            <a:r>
              <a:rPr lang="en-US" dirty="0" err="1"/>
              <a:t>umap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6AED56-78C6-0777-525B-EDB6BAE16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143000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574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F6A9E29-A9A7-35AE-D7B9-87E4BB3BC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 of expression z-scores of </a:t>
            </a:r>
            <a:r>
              <a:rPr lang="en-US" dirty="0" err="1"/>
              <a:t>tconv</a:t>
            </a:r>
            <a:r>
              <a:rPr lang="en-US" dirty="0"/>
              <a:t> module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99CBB7-683A-098A-8131-31BA7D5F6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143000"/>
            <a:ext cx="109728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602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F6A9E29-A9A7-35AE-D7B9-87E4BB3BC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 of expression z-scores of </a:t>
            </a:r>
            <a:r>
              <a:rPr lang="en-US" dirty="0" err="1"/>
              <a:t>treg</a:t>
            </a:r>
            <a:r>
              <a:rPr lang="en-US" dirty="0"/>
              <a:t> module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E11501-0A87-115E-A3E6-37FEACC6C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28" y="1143000"/>
            <a:ext cx="109728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439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A5726E-BCFE-C168-4AB8-66D9A3B1A4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Other Treg/</a:t>
            </a:r>
            <a:r>
              <a:rPr lang="en-US" dirty="0" err="1"/>
              <a:t>Tconv</a:t>
            </a:r>
            <a:r>
              <a:rPr lang="en-US" dirty="0"/>
              <a:t> gene expression plots available on LabDB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595F8DB-5E17-BEE1-3B45-EDAF1C80B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Selected genes of interest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E75C32-A7ED-1F95-2F45-7858F31A2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338" y="1499615"/>
            <a:ext cx="5486400" cy="4572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31EF66-470A-DB50-ECD4-26030F221A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1264" y="1499615"/>
            <a:ext cx="5486400" cy="4572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4D23C0C-571B-28FE-5C90-F06C97513A9C}"/>
              </a:ext>
            </a:extLst>
          </p:cNvPr>
          <p:cNvSpPr txBox="1"/>
          <p:nvPr/>
        </p:nvSpPr>
        <p:spPr>
          <a:xfrm>
            <a:off x="414338" y="609599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u="sng" dirty="0">
                <a:solidFill>
                  <a:srgbClr val="467886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4"/>
              </a:rPr>
              <a:t>https://labdb.benaroyaresearch.org/web/study/BSE0002196/files/66b65b504dc16fdb0a9691cc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272231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2ACF9B02-9D6B-48A2-82E7-7938B5994EE7}"/>
    </a:ext>
  </a:extLst>
</a:theme>
</file>

<file path=ppt/theme/theme2.xml><?xml version="1.0" encoding="utf-8"?>
<a:theme xmlns:a="http://schemas.openxmlformats.org/drawingml/2006/main" name="Content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4EB4A6C4-FC2D-4A76-B544-737967A04EFF}"/>
    </a:ext>
  </a:extLst>
</a:theme>
</file>

<file path=ppt/theme/theme3.xml><?xml version="1.0" encoding="utf-8"?>
<a:theme xmlns:a="http://schemas.openxmlformats.org/drawingml/2006/main" name="Divider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88A2EB02-826B-46D2-94FA-0897DB60729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Title Slides</Template>
  <TotalTime>21280</TotalTime>
  <Words>283</Words>
  <Application>Microsoft Macintosh PowerPoint</Application>
  <PresentationFormat>Widescreen</PresentationFormat>
  <Paragraphs>115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Aptos</vt:lpstr>
      <vt:lpstr>Aptos Narrow</vt:lpstr>
      <vt:lpstr>Arial</vt:lpstr>
      <vt:lpstr>Calibri</vt:lpstr>
      <vt:lpstr>MADE Outer Sans</vt:lpstr>
      <vt:lpstr>Title Slides</vt:lpstr>
      <vt:lpstr>Content Slides</vt:lpstr>
      <vt:lpstr>Divider Slides</vt:lpstr>
      <vt:lpstr>PowerPoint Presentation</vt:lpstr>
      <vt:lpstr>Cells passing qc for each hashtag</vt:lpstr>
      <vt:lpstr>RNA umap downsampled – unintegrated </vt:lpstr>
      <vt:lpstr>Rna umap clusters</vt:lpstr>
      <vt:lpstr>HT on gex umap</vt:lpstr>
      <vt:lpstr>Stimulation labels, downsampled umap</vt:lpstr>
      <vt:lpstr>Mean of expression z-scores of tconv module</vt:lpstr>
      <vt:lpstr>Mean of expression z-scores of treg module</vt:lpstr>
      <vt:lpstr>Selected genes of interest</vt:lpstr>
      <vt:lpstr>Selected genes of interest</vt:lpstr>
      <vt:lpstr>Selected genes of interest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Thomas Edwards</dc:creator>
  <cp:lastModifiedBy>Thomas Edwards</cp:lastModifiedBy>
  <cp:revision>9</cp:revision>
  <dcterms:created xsi:type="dcterms:W3CDTF">2024-07-10T17:48:07Z</dcterms:created>
  <dcterms:modified xsi:type="dcterms:W3CDTF">2024-08-09T19:56:49Z</dcterms:modified>
</cp:coreProperties>
</file>

<file path=docProps/thumbnail.jpeg>
</file>